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0759"/>
    <a:srgbClr val="DCDC3A"/>
    <a:srgbClr val="D00825"/>
    <a:srgbClr val="FFFF66"/>
    <a:srgbClr val="EA2C31"/>
    <a:srgbClr val="798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3" autoAdjust="0"/>
    <p:restoredTop sz="86486" autoAdjust="0"/>
  </p:normalViewPr>
  <p:slideViewPr>
    <p:cSldViewPr>
      <p:cViewPr varScale="1">
        <p:scale>
          <a:sx n="72" d="100"/>
          <a:sy n="72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588" cy="497047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612" y="3"/>
            <a:ext cx="2948984" cy="497047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BB1F6408-AC15-419B-878C-CD4ADF608AEA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93"/>
            <a:ext cx="2950588" cy="497046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612" y="9440693"/>
            <a:ext cx="2948984" cy="497046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573C201A-C1C9-4F6C-A690-3A761875AB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817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588" cy="497047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612" y="3"/>
            <a:ext cx="2948984" cy="497047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EC0F14AD-E102-4EB7-A555-7DC6AA34ABEE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363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522" y="4721148"/>
            <a:ext cx="5445760" cy="4473422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93"/>
            <a:ext cx="2950588" cy="497046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612" y="9440693"/>
            <a:ext cx="2948984" cy="497046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E233E8B7-CA4B-4C14-A865-73D27A44FE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11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018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529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43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7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159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387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22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84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E8B7-CA4B-4C14-A865-73D27A44FE8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5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6D8B26-C528-4AE6-9B3A-AA229E9BBAAD}" type="datetimeFigureOut">
              <a:rPr kumimoji="1" lang="ja-JP" altLang="en-US" smtClean="0"/>
              <a:t>2023/4/21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E4E871-2306-41A7-9912-0397BCC383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31840" y="5157192"/>
            <a:ext cx="5400600" cy="115212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kumimoji="1" lang="ja-JP" altLang="en-US" dirty="0"/>
              <a:t>　　　　　　　　</a:t>
            </a:r>
            <a:r>
              <a:rPr lang="ja-JP" altLang="en-US" sz="7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</a:t>
            </a:r>
            <a:r>
              <a:rPr kumimoji="1" lang="ja-JP" altLang="en-US" sz="7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年５月</a:t>
            </a:r>
            <a:r>
              <a:rPr lang="ja-JP" altLang="en-US" sz="7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２６</a:t>
            </a:r>
            <a:r>
              <a:rPr kumimoji="1" lang="ja-JP" altLang="en-US" sz="7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kumimoji="1" lang="en-US" altLang="ja-JP" sz="7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kumimoji="1" lang="ja-JP" altLang="en-US" sz="7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岐阜市役所　</a:t>
            </a:r>
            <a:r>
              <a:rPr kumimoji="1" lang="ja-JP" altLang="en-US" sz="7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kumimoji="1" lang="ja-JP" altLang="en-US" sz="7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福祉課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96944" cy="1440160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ja-JP" altLang="en-US" sz="4400" i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岐阜市サポートブックについて</a:t>
            </a:r>
            <a:endParaRPr kumimoji="1" lang="ja-JP" altLang="en-US" sz="4400" i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56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23528" y="4077072"/>
            <a:ext cx="8568952" cy="263691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ja-JP" altLang="en-US" sz="1400" b="0" i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3600" b="0" i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9552" y="692696"/>
            <a:ext cx="8064896" cy="3744416"/>
          </a:xfrm>
        </p:spPr>
        <p:txBody>
          <a:bodyPr vert="horz">
            <a:normAutofit/>
          </a:bodyPr>
          <a:lstStyle/>
          <a:p>
            <a:pPr marL="45720" indent="0">
              <a:buNone/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＊お子さんの状況を伝えることが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周囲の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理解に繋がる。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endParaRPr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＊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サポートブック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を支援ツール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として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活用し、周囲の理解と支援、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そして連携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に繋げていく。</a:t>
            </a:r>
            <a:endParaRPr kumimoji="1"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026" name="Picture 2" descr="C:\Program Files\Microsoft Office\MEDIA\CAGCAT10\j0284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17232"/>
            <a:ext cx="936104" cy="671861"/>
          </a:xfrm>
          <a:prstGeom prst="rect">
            <a:avLst/>
          </a:prstGeom>
          <a:noFill/>
        </p:spPr>
      </p:pic>
      <p:sp>
        <p:nvSpPr>
          <p:cNvPr id="2" name="正方形/長方形 1"/>
          <p:cNvSpPr/>
          <p:nvPr/>
        </p:nvSpPr>
        <p:spPr>
          <a:xfrm>
            <a:off x="700800" y="4486180"/>
            <a:ext cx="819168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20759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お子さんが、安心して、楽しく学校</a:t>
            </a:r>
            <a:r>
              <a:rPr lang="ja-JP" altLang="en-US" sz="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20759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20759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207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220759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20759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生活を送るための手助けに</a:t>
            </a:r>
            <a:r>
              <a:rPr lang="en-US" altLang="ja-JP" sz="3800" b="1" i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220759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</a:p>
          <a:p>
            <a:pPr algn="ctr"/>
            <a:endParaRPr lang="ja-JP" alt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5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96" y="620688"/>
            <a:ext cx="6408712" cy="936104"/>
          </a:xfrm>
          <a:noFill/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ja-JP" sz="40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ja-JP" alt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サポートブックとは？</a:t>
            </a:r>
            <a:r>
              <a:rPr kumimoji="1" lang="ja-JP" altLang="en-US" sz="4000" i="1" dirty="0"/>
              <a:t>　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467544" y="1916832"/>
            <a:ext cx="8003232" cy="4629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お子さんの成長の過程や、児童発達支援事</a:t>
            </a: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業所などの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支援機関での</a:t>
            </a:r>
            <a:r>
              <a:rPr lang="ja-JP" altLang="en-US" sz="3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相談・支援の記録</a:t>
            </a:r>
            <a:endParaRPr lang="en-US" altLang="ja-JP" sz="30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を整</a:t>
            </a:r>
            <a:r>
              <a:rPr kumimoji="1" lang="ja-JP" altLang="en-US" sz="3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理しておく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ためのノートブック。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5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○お子さんに関わる人にお子さんのことを理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解し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てもらい、</a:t>
            </a:r>
            <a:r>
              <a:rPr kumimoji="1" lang="ja-JP" altLang="en-US" sz="3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安心して社会生活を送る</a:t>
            </a:r>
            <a:r>
              <a:rPr kumimoji="1" lang="ja-JP" altLang="en-US" sz="3000" u="sng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endParaRPr kumimoji="1" lang="en-US" altLang="ja-JP" sz="30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3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とがで</a:t>
            </a:r>
            <a:r>
              <a:rPr lang="ja-JP" altLang="en-US" sz="3000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きるようにする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ための支援ツール。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6" name="図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03" t="12033" r="6694" b="5394"/>
          <a:stretch/>
        </p:blipFill>
        <p:spPr bwMode="auto">
          <a:xfrm>
            <a:off x="7236296" y="328646"/>
            <a:ext cx="1455435" cy="2020234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雲形吹き出し 7"/>
          <p:cNvSpPr/>
          <p:nvPr/>
        </p:nvSpPr>
        <p:spPr>
          <a:xfrm>
            <a:off x="395536" y="188640"/>
            <a:ext cx="6702782" cy="1872208"/>
          </a:xfrm>
          <a:prstGeom prst="cloudCallout">
            <a:avLst>
              <a:gd name="adj1" fmla="val 47166"/>
              <a:gd name="adj2" fmla="val 48699"/>
            </a:avLst>
          </a:prstGeom>
          <a:solidFill>
            <a:schemeClr val="accent1">
              <a:lumMod val="50000"/>
              <a:alpha val="18824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213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22232" cy="1143000"/>
          </a:xfrm>
        </p:spPr>
        <p:txBody>
          <a:bodyPr/>
          <a:lstStyle/>
          <a:p>
            <a:pPr marL="0" indent="0" algn="l">
              <a:buNone/>
            </a:pPr>
            <a:r>
              <a:rPr lang="ja-JP" altLang="en-US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就学するにあたって</a:t>
            </a:r>
            <a:r>
              <a:rPr lang="en-US" altLang="ja-JP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11560" y="1772816"/>
            <a:ext cx="835292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保護者が伝えておきたいお子さんの様子を</a:t>
            </a:r>
            <a:endParaRPr kumimoji="1"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</a:t>
            </a: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入し、支援者側に正しく理解してもらい、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お子さんが少しでもスムーズに学校生活が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送れるような手助けに。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○夏の就学相談会や就学時健診の際にも、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ぜひ活用を。　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349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51520" y="1340768"/>
            <a:ext cx="8568952" cy="46085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8208912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①発達やアレルギー等 身体状況などの基本情報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②コミュニケーションに関すること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③福祉サービスの記録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④日常の様子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⑤集団生活の様子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⑥落ち着かないときの対応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⑦困ったときの記録</a:t>
            </a:r>
            <a:endParaRPr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⑧相談と支援の記録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⑨保護者の記録</a:t>
            </a:r>
            <a:endParaRPr lang="en-US" altLang="ja-JP" sz="105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sz="800" b="1" i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300" b="1" i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“支援者に</a:t>
            </a:r>
            <a:r>
              <a:rPr lang="ja-JP" altLang="en-US" sz="2300" b="1" i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伝えておきたい”項目から記入していきましょう。</a:t>
            </a:r>
            <a:endParaRPr kumimoji="1" lang="en-US" altLang="ja-JP" sz="2300" b="1" i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998984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≪サポートブックの内容≫</a:t>
            </a:r>
          </a:p>
        </p:txBody>
      </p:sp>
      <p:pic>
        <p:nvPicPr>
          <p:cNvPr id="6" name="図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11603" r="8414" b="9573"/>
          <a:stretch/>
        </p:blipFill>
        <p:spPr bwMode="auto">
          <a:xfrm rot="15003014">
            <a:off x="4507585" y="3390666"/>
            <a:ext cx="2157726" cy="1446228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1" t="10730" r="7709" b="6995"/>
          <a:stretch/>
        </p:blipFill>
        <p:spPr bwMode="auto">
          <a:xfrm rot="15939043">
            <a:off x="5107501" y="3205821"/>
            <a:ext cx="2227437" cy="1619597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1137" r="8967" b="7396"/>
          <a:stretch/>
        </p:blipFill>
        <p:spPr bwMode="auto">
          <a:xfrm rot="16441995">
            <a:off x="5791527" y="3283333"/>
            <a:ext cx="2252286" cy="1490760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図 8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4" t="12680" r="8967" b="8058"/>
          <a:stretch/>
        </p:blipFill>
        <p:spPr bwMode="auto">
          <a:xfrm rot="17054841">
            <a:off x="6580489" y="3439835"/>
            <a:ext cx="2220669" cy="1591154"/>
          </a:xfrm>
          <a:prstGeom prst="rect">
            <a:avLst/>
          </a:prstGeom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691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9934997-529E-0056-B62D-DF2368D6F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503" y="3108932"/>
            <a:ext cx="3346994" cy="6401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8C57D35-5ADA-E359-FDB1-4512F4B57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680520" cy="1143000"/>
          </a:xfrm>
        </p:spPr>
        <p:txBody>
          <a:bodyPr/>
          <a:lstStyle/>
          <a:p>
            <a:pPr marL="0" indent="0" algn="l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記入の際は</a:t>
            </a:r>
            <a:r>
              <a:rPr kumimoji="1" lang="en-US" altLang="ja-JP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748038" y="1907901"/>
            <a:ext cx="7776864" cy="208823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○通所先の先生、主治医、担当のリハビリ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の先生から意見を聞くなど、お子さんの　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現在の状況を確認</a:t>
            </a:r>
            <a:r>
              <a:rPr lang="ja-JP" altLang="en-US" sz="3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しながら記入していく。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748038" y="4149080"/>
            <a:ext cx="763284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○県が作成している「かけはしノート」と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Font typeface="Georgia" pitchFamily="18" charset="0"/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併せて、保護者が使いやすいように活用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Font typeface="Georgia" pitchFamily="18" charset="0"/>
              <a:buNone/>
            </a:pPr>
            <a:r>
              <a:rPr lang="ja-JP" altLang="en-US" sz="3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してください。</a:t>
            </a:r>
            <a:endParaRPr lang="en-US" altLang="ja-JP" sz="3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33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611560" y="1772816"/>
            <a:ext cx="7848872" cy="4752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タイトル 5"/>
          <p:cNvSpPr txBox="1">
            <a:spLocks/>
          </p:cNvSpPr>
          <p:nvPr/>
        </p:nvSpPr>
        <p:spPr>
          <a:xfrm>
            <a:off x="611560" y="548680"/>
            <a:ext cx="807328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kumimoji="1"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ja-JP" altLang="en-US" sz="40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◇差し込んでおくとよい資料◇</a:t>
            </a: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11560" y="2124084"/>
            <a:ext cx="7949512" cy="41852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・サービス等利用計画・障害児支援利用計画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モニタリング報告書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（児発や放デイ、居宅介護、短期入所等の福祉サービスを利用のお子さんで、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相談支援専門員が作成する書類）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・個別の教育支援計画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（特別支援学級、特別支援学校に在籍のお子さんで、学校が作成する書類）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・個別支援計画 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en-US" altLang="ja-JP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（福祉サービスを利用のお子さんで、事業所が作成する書類）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endParaRPr lang="en-US" altLang="ja-JP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・支援機関等からもらった資料</a:t>
            </a:r>
            <a:endParaRPr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（発達検査の結果、医師の診断書や訪問看護計画書の写しなど）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21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84589"/>
            <a:ext cx="5544616" cy="143954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6" name="図 15" descr="T:\※相談係※\サポートブック\HP画面等（R4.4.4）\サポートブックA２_s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74565"/>
            <a:ext cx="5544616" cy="14395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14" name="コンテンツ プレースホルダー 13" descr="T:\※相談係※\サポートブック\HP画面等（R4.4.4）\サポートブックA１_s.png"/>
          <p:cNvPicPr>
            <a:picLocks noGrp="1"/>
          </p:cNvPicPr>
          <p:nvPr>
            <p:ph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73249"/>
            <a:ext cx="5544616" cy="143817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22232" cy="1361088"/>
          </a:xfrm>
        </p:spPr>
        <p:txBody>
          <a:bodyPr/>
          <a:lstStyle/>
          <a:p>
            <a:pPr marL="0" indent="0" algn="l">
              <a:buNone/>
            </a:pPr>
            <a:r>
              <a:rPr kumimoji="1" lang="ja-JP" altLang="en-US" sz="2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サポートブックの用紙は、岐阜市のホームページから</a:t>
            </a:r>
            <a:br>
              <a:rPr kumimoji="1" lang="en-US" altLang="ja-JP" sz="2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br>
              <a:rPr kumimoji="1" lang="en-US" altLang="ja-JP" sz="8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sz="2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ダウン</a:t>
            </a:r>
            <a:r>
              <a:rPr lang="ja-JP" altLang="en-US" sz="2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ロードして追加することができます！</a:t>
            </a:r>
            <a:endParaRPr kumimoji="1" lang="ja-JP" altLang="en-US" sz="2400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563888" y="1784881"/>
            <a:ext cx="3168352" cy="27596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2483768" y="5301208"/>
            <a:ext cx="4248472" cy="57606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732240" y="1567798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岐阜市ホームホーム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ページ健康・福祉を　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クリック</a:t>
            </a:r>
            <a:endParaRPr lang="ja-JP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835040" y="3319491"/>
            <a:ext cx="2411760" cy="1046847"/>
          </a:xfrm>
          <a:prstGeom prst="rect">
            <a:avLst/>
          </a:prstGeom>
          <a:noFill/>
          <a:ln w="38100" cap="rnd" cmpd="sng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３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.</a:t>
            </a:r>
            <a:r>
              <a:rPr lang="ja-JP" altLang="en-US" sz="1600" b="1" kern="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障がい</a:t>
            </a: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者の理解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を</a:t>
            </a:r>
            <a:endParaRPr lang="en-US" altLang="ja-JP" sz="1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クリック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4355976" y="2359284"/>
            <a:ext cx="2466528" cy="26798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2699792" y="3754964"/>
            <a:ext cx="4122712" cy="61014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6624736" y="4598639"/>
            <a:ext cx="2519264" cy="1594594"/>
          </a:xfrm>
          <a:prstGeom prst="rect">
            <a:avLst/>
          </a:prstGeom>
          <a:noFill/>
          <a:ln w="38100" cap="rnd" cmpd="sng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４</a:t>
            </a:r>
            <a:r>
              <a:rPr lang="en-US" altLang="ja-JP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.</a:t>
            </a:r>
            <a:r>
              <a:rPr lang="ja-JP" altLang="en-US" sz="1600" b="1" kern="1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障がい</a:t>
            </a: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者理解の啓発</a:t>
            </a:r>
            <a:endParaRPr lang="en-US" altLang="ja-JP" sz="1600" b="1" kern="1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ja-JP" alt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r>
              <a:rPr lang="en-US" alt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   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をクリック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6822504" y="2502415"/>
            <a:ext cx="2016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</a:t>
            </a:r>
            <a:r>
              <a:rPr lang="ja-JP" altLang="ja-JP" sz="16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lang="ja-JP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福祉をク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リック</a:t>
            </a:r>
          </a:p>
        </p:txBody>
      </p:sp>
    </p:spTree>
    <p:extLst>
      <p:ext uri="{BB962C8B-B14F-4D97-AF65-F5344CB8AC3E}">
        <p14:creationId xmlns:p14="http://schemas.microsoft.com/office/powerpoint/2010/main" val="204747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T:\※相談係※\サポートブック\HP画面等（R4.4.4）\サポートブックA５＝B４_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66784"/>
            <a:ext cx="5616623" cy="175430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9" name="コンテンツ プレースホルダー 8" descr="T:\※相談係※\サポートブック\HP画面等（R4.4.4）\サポートブックA４_s.png"/>
          <p:cNvPicPr>
            <a:picLocks noGrp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57"/>
            <a:ext cx="5616623" cy="165846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sp>
        <p:nvSpPr>
          <p:cNvPr id="18" name="角丸四角形 17"/>
          <p:cNvSpPr/>
          <p:nvPr/>
        </p:nvSpPr>
        <p:spPr>
          <a:xfrm>
            <a:off x="683568" y="4571249"/>
            <a:ext cx="7416824" cy="1594056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995936" y="1025084"/>
            <a:ext cx="2808312" cy="1019296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804248" y="378152"/>
            <a:ext cx="2304256" cy="1403015"/>
          </a:xfrm>
          <a:prstGeom prst="rect">
            <a:avLst/>
          </a:prstGeom>
          <a:noFill/>
          <a:ln w="38100" cap="rnd" cmpd="sng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 ５</a:t>
            </a:r>
            <a:r>
              <a:rPr lang="en-US" alt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.</a:t>
            </a:r>
            <a:r>
              <a:rPr lang="ja-JP" alt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サポートブックの　</a:t>
            </a:r>
            <a:endParaRPr lang="en-US" altLang="ja-JP" sz="1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</a:t>
            </a:r>
            <a:r>
              <a:rPr lang="ja-JP" alt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ご案内をクリック</a:t>
            </a:r>
            <a:endParaRPr lang="ja-JP" sz="1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827584" y="4663934"/>
            <a:ext cx="777686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ja-JP" altLang="en-US" sz="3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用途に応じて必要な書式を印刷して、</a:t>
            </a:r>
            <a:endParaRPr lang="en-US" altLang="ja-JP" sz="3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Font typeface="Georgia" pitchFamily="18" charset="0"/>
              <a:buNone/>
            </a:pPr>
            <a:r>
              <a:rPr lang="ja-JP" altLang="en-US" sz="3200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差し加えることができる。</a:t>
            </a:r>
            <a:endParaRPr lang="en-US" altLang="ja-JP" sz="3200" b="1" i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563888" y="2733009"/>
            <a:ext cx="3384376" cy="132315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6948264" y="2209182"/>
            <a:ext cx="2160240" cy="1403015"/>
          </a:xfrm>
          <a:prstGeom prst="rect">
            <a:avLst/>
          </a:prstGeom>
          <a:noFill/>
          <a:ln w="38100" cap="rnd" cmpd="sng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６</a:t>
            </a:r>
            <a:r>
              <a:rPr lang="en-US" alt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.</a:t>
            </a:r>
            <a:r>
              <a:rPr lang="ja-JP" alt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ＰＤＦ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形式と</a:t>
            </a:r>
            <a:endParaRPr lang="en-US" altLang="ja-JP" sz="1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 ＷＯＲＤ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形式の</a:t>
            </a:r>
            <a:endParaRPr lang="en-US" altLang="ja-JP" sz="16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　 </a:t>
            </a:r>
            <a:r>
              <a:rPr lang="ja-JP" sz="1600" b="1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２種類から選択</a:t>
            </a:r>
          </a:p>
        </p:txBody>
      </p:sp>
    </p:spTree>
    <p:extLst>
      <p:ext uri="{BB962C8B-B14F-4D97-AF65-F5344CB8AC3E}">
        <p14:creationId xmlns:p14="http://schemas.microsoft.com/office/powerpoint/2010/main" val="968370141"/>
      </p:ext>
    </p:extLst>
  </p:cSld>
  <p:clrMapOvr>
    <a:masterClrMapping/>
  </p:clrMapOvr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1651</TotalTime>
  <Words>581</Words>
  <Application>Microsoft Office PowerPoint</Application>
  <PresentationFormat>画面に合わせる (4:3)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HG丸ｺﾞｼｯｸM-PRO</vt:lpstr>
      <vt:lpstr>Calibri</vt:lpstr>
      <vt:lpstr>Georgia</vt:lpstr>
      <vt:lpstr>Trebuchet MS</vt:lpstr>
      <vt:lpstr>スリップストリーム</vt:lpstr>
      <vt:lpstr>岐阜市サポートブックについて</vt:lpstr>
      <vt:lpstr> 　  サポートブックとは？　 </vt:lpstr>
      <vt:lpstr>就学するにあたって…</vt:lpstr>
      <vt:lpstr>≪サポートブックの内容≫</vt:lpstr>
      <vt:lpstr>PowerPoint プレゼンテーション</vt:lpstr>
      <vt:lpstr> 記入の際は… </vt:lpstr>
      <vt:lpstr>PowerPoint プレゼンテーション</vt:lpstr>
      <vt:lpstr>サポートブックの用紙は、岐阜市のホームページから  ダウンロードして追加することができます！</vt:lpstr>
      <vt:lpstr>PowerPoint プレゼンテーション</vt:lpstr>
      <vt:lpstr>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岐阜市サポートブックについて</dc:title>
  <dc:creator>RENTAI</dc:creator>
  <cp:lastModifiedBy>寺井　昌己</cp:lastModifiedBy>
  <cp:revision>181</cp:revision>
  <cp:lastPrinted>2023-04-13T06:22:14Z</cp:lastPrinted>
  <dcterms:created xsi:type="dcterms:W3CDTF">2017-05-09T02:02:04Z</dcterms:created>
  <dcterms:modified xsi:type="dcterms:W3CDTF">2023-04-20T23:51:22Z</dcterms:modified>
</cp:coreProperties>
</file>